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76" autoAdjust="0"/>
  </p:normalViewPr>
  <p:slideViewPr>
    <p:cSldViewPr snapToGrid="0">
      <p:cViewPr varScale="1">
        <p:scale>
          <a:sx n="74" d="100"/>
          <a:sy n="74" d="100"/>
        </p:scale>
        <p:origin x="60" y="8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61E160-D443-486A-AE57-104848335EC7}" type="datetimeFigureOut">
              <a:rPr lang="nb-NO" smtClean="0"/>
              <a:t>21.06.2017</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E05EE-9776-41C8-AB31-B196769AFDD6}" type="slidenum">
              <a:rPr lang="nb-NO" smtClean="0"/>
              <a:t>‹#›</a:t>
            </a:fld>
            <a:endParaRPr lang="nb-NO"/>
          </a:p>
        </p:txBody>
      </p:sp>
    </p:spTree>
    <p:extLst>
      <p:ext uri="{BB962C8B-B14F-4D97-AF65-F5344CB8AC3E}">
        <p14:creationId xmlns:p14="http://schemas.microsoft.com/office/powerpoint/2010/main" val="2987737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smtClean="0"/>
              <a:t>Sokrates</a:t>
            </a:r>
            <a:r>
              <a:rPr lang="nb-NO" baseline="0" dirty="0" smtClean="0"/>
              <a:t> (ifølge Platon)… Sjelden egenskap får høy verdi. F.eks. strandlinje i Oslo-området vs. langs kysten. Vanlig egenskap: Hytter på fjellet stiger lite i verdi, fordi de ikke er «sjeldne» (det bygges mange nye i forhold til eksisterende bestand), og vi har massevis av fjell og fjelltomter å ta av – i Norge. Men veiløse, ensomt beliggende hytter langt oppe på snaufjellet – </a:t>
            </a:r>
            <a:r>
              <a:rPr lang="nb-NO" i="1" baseline="0" dirty="0" smtClean="0"/>
              <a:t>de</a:t>
            </a:r>
            <a:r>
              <a:rPr lang="nb-NO" i="0" baseline="0" dirty="0" smtClean="0"/>
              <a:t> har fått  høyere verdi. Fordi de er sjeldne. Du kan ikke bygge dem lenger.</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2</a:t>
            </a:fld>
            <a:endParaRPr lang="nb-NO"/>
          </a:p>
        </p:txBody>
      </p:sp>
    </p:spTree>
    <p:extLst>
      <p:ext uri="{BB962C8B-B14F-4D97-AF65-F5344CB8AC3E}">
        <p14:creationId xmlns:p14="http://schemas.microsoft.com/office/powerpoint/2010/main" val="3765445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smtClean="0"/>
              <a:t>Antall budgivere på horisontal akse. Skjult</a:t>
            </a:r>
            <a:r>
              <a:rPr lang="nb-NO" baseline="0" dirty="0" smtClean="0"/>
              <a:t> kvalitet som burde endret betalingsvilligheten med hhv. kr 150 000 i positiv retning eller i kr 150 000 i negativ retning.</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5</a:t>
            </a:fld>
            <a:endParaRPr lang="nb-NO"/>
          </a:p>
        </p:txBody>
      </p:sp>
    </p:spTree>
    <p:extLst>
      <p:ext uri="{BB962C8B-B14F-4D97-AF65-F5344CB8AC3E}">
        <p14:creationId xmlns:p14="http://schemas.microsoft.com/office/powerpoint/2010/main" val="414476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smtClean="0"/>
              <a:t>Dette er en stor, veiløs fjelleiendom langt inne på Hardangervidda. Det skal visstnok ha vært to potensielle kjøpere med betalingsvilje over 100 millioner, den tredje høyeste skal ha hatt en betalingsvilje på omkring 75 millioner. Prisen endte på 111 millioner. Prisen kunne ha blitt ca. 75 millioner dersom en av de med høyest betalingsvilje hadde mistet interessen.</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8</a:t>
            </a:fld>
            <a:endParaRPr lang="nb-NO"/>
          </a:p>
        </p:txBody>
      </p:sp>
    </p:spTree>
    <p:extLst>
      <p:ext uri="{BB962C8B-B14F-4D97-AF65-F5344CB8AC3E}">
        <p14:creationId xmlns:p14="http://schemas.microsoft.com/office/powerpoint/2010/main" val="714337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1524000" y="1122363"/>
            <a:ext cx="9144000" cy="2387600"/>
          </a:xfrm>
        </p:spPr>
        <p:txBody>
          <a:bodyPr anchor="b"/>
          <a:lstStyle>
            <a:lvl1pPr algn="ctr">
              <a:defRPr sz="6000"/>
            </a:lvl1pPr>
          </a:lstStyle>
          <a:p>
            <a:r>
              <a:rPr lang="nb-NO" smtClean="0"/>
              <a:t>Klikk for å redigere tittelstil</a:t>
            </a:r>
            <a:endParaRPr lang="nb-NO"/>
          </a:p>
        </p:txBody>
      </p:sp>
      <p:sp>
        <p:nvSpPr>
          <p:cNvPr id="3" name="Undertit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smtClean="0"/>
              <a:t>Klikk for å redigere undertittelstil i malen</a:t>
            </a:r>
            <a:endParaRPr lang="nb-NO"/>
          </a:p>
        </p:txBody>
      </p:sp>
      <p:sp>
        <p:nvSpPr>
          <p:cNvPr id="4" name="Plassholder for dato 3"/>
          <p:cNvSpPr>
            <a:spLocks noGrp="1"/>
          </p:cNvSpPr>
          <p:nvPr>
            <p:ph type="dt" sz="half" idx="10"/>
          </p:nvPr>
        </p:nvSpPr>
        <p:spPr/>
        <p:txBody>
          <a:bodyPr/>
          <a:lstStyle/>
          <a:p>
            <a:fld id="{8DD840EB-3062-49BD-B3B7-AA4BDE691E5B}" type="datetimeFigureOut">
              <a:rPr lang="nb-NO" smtClean="0"/>
              <a:t>21.06.2017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797306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loddrett tekst 2"/>
          <p:cNvSpPr>
            <a:spLocks noGrp="1"/>
          </p:cNvSpPr>
          <p:nvPr>
            <p:ph type="body" orient="vert" idx="1"/>
          </p:nvPr>
        </p:nvSpPr>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8DD840EB-3062-49BD-B3B7-AA4BDE691E5B}" type="datetimeFigureOut">
              <a:rPr lang="nb-NO" smtClean="0"/>
              <a:t>21.06.2017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790272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8724900" y="365125"/>
            <a:ext cx="2628900" cy="5811838"/>
          </a:xfrm>
        </p:spPr>
        <p:txBody>
          <a:bodyPr vert="eaVert"/>
          <a:lstStyle/>
          <a:p>
            <a:r>
              <a:rPr lang="nb-NO" smtClean="0"/>
              <a:t>Klikk for å redigere tittelstil</a:t>
            </a:r>
            <a:endParaRPr lang="nb-NO"/>
          </a:p>
        </p:txBody>
      </p:sp>
      <p:sp>
        <p:nvSpPr>
          <p:cNvPr id="3" name="Plassholder for loddrett tekst 2"/>
          <p:cNvSpPr>
            <a:spLocks noGrp="1"/>
          </p:cNvSpPr>
          <p:nvPr>
            <p:ph type="body" orient="vert" idx="1"/>
          </p:nvPr>
        </p:nvSpPr>
        <p:spPr>
          <a:xfrm>
            <a:off x="838200" y="365125"/>
            <a:ext cx="7734300" cy="5811838"/>
          </a:xfrm>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8DD840EB-3062-49BD-B3B7-AA4BDE691E5B}" type="datetimeFigureOut">
              <a:rPr lang="nb-NO" smtClean="0"/>
              <a:t>21.06.2017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80443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idx="1"/>
          </p:nvPr>
        </p:nvSpPr>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8DD840EB-3062-49BD-B3B7-AA4BDE691E5B}" type="datetimeFigureOut">
              <a:rPr lang="nb-NO" smtClean="0"/>
              <a:t>21.06.2017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248931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831850" y="1709738"/>
            <a:ext cx="10515600" cy="2852737"/>
          </a:xfrm>
        </p:spPr>
        <p:txBody>
          <a:bodyPr anchor="b"/>
          <a:lstStyle>
            <a:lvl1pPr>
              <a:defRPr sz="6000"/>
            </a:lvl1pPr>
          </a:lstStyle>
          <a:p>
            <a:r>
              <a:rPr lang="nb-NO" smtClean="0"/>
              <a:t>Klikk for å redigere tittelstil</a:t>
            </a:r>
            <a:endParaRPr lang="nb-NO"/>
          </a:p>
        </p:txBody>
      </p:sp>
      <p:sp>
        <p:nvSpPr>
          <p:cNvPr id="3" name="Plassholder f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smtClean="0"/>
              <a:t>Klikk for å redigere tekststiler i malen</a:t>
            </a:r>
          </a:p>
        </p:txBody>
      </p:sp>
      <p:sp>
        <p:nvSpPr>
          <p:cNvPr id="4" name="Plassholder for dato 3"/>
          <p:cNvSpPr>
            <a:spLocks noGrp="1"/>
          </p:cNvSpPr>
          <p:nvPr>
            <p:ph type="dt" sz="half" idx="10"/>
          </p:nvPr>
        </p:nvSpPr>
        <p:spPr/>
        <p:txBody>
          <a:bodyPr/>
          <a:lstStyle/>
          <a:p>
            <a:fld id="{8DD840EB-3062-49BD-B3B7-AA4BDE691E5B}" type="datetimeFigureOut">
              <a:rPr lang="nb-NO" smtClean="0"/>
              <a:t>21.06.2017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451991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sz="half" idx="1"/>
          </p:nvPr>
        </p:nvSpPr>
        <p:spPr>
          <a:xfrm>
            <a:off x="838200" y="1825625"/>
            <a:ext cx="5181600" cy="4351338"/>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innhold 3"/>
          <p:cNvSpPr>
            <a:spLocks noGrp="1"/>
          </p:cNvSpPr>
          <p:nvPr>
            <p:ph sz="half" idx="2"/>
          </p:nvPr>
        </p:nvSpPr>
        <p:spPr>
          <a:xfrm>
            <a:off x="6172200" y="1825625"/>
            <a:ext cx="5181600" cy="4351338"/>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dato 4"/>
          <p:cNvSpPr>
            <a:spLocks noGrp="1"/>
          </p:cNvSpPr>
          <p:nvPr>
            <p:ph type="dt" sz="half" idx="10"/>
          </p:nvPr>
        </p:nvSpPr>
        <p:spPr/>
        <p:txBody>
          <a:bodyPr/>
          <a:lstStyle/>
          <a:p>
            <a:fld id="{8DD840EB-3062-49BD-B3B7-AA4BDE691E5B}" type="datetimeFigureOut">
              <a:rPr lang="nb-NO" smtClean="0"/>
              <a:t>21.06.2017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3887891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a:xfrm>
            <a:off x="839788" y="365125"/>
            <a:ext cx="10515600" cy="1325563"/>
          </a:xfrm>
        </p:spPr>
        <p:txBody>
          <a:bodyPr/>
          <a:lstStyle/>
          <a:p>
            <a:r>
              <a:rPr lang="nb-NO" smtClean="0"/>
              <a:t>Klikk for å redigere tittelstil</a:t>
            </a:r>
            <a:endParaRPr lang="nb-NO"/>
          </a:p>
        </p:txBody>
      </p:sp>
      <p:sp>
        <p:nvSpPr>
          <p:cNvPr id="3" name="Plassholder f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4" name="Plassholder for innhold 3"/>
          <p:cNvSpPr>
            <a:spLocks noGrp="1"/>
          </p:cNvSpPr>
          <p:nvPr>
            <p:ph sz="half" idx="2"/>
          </p:nvPr>
        </p:nvSpPr>
        <p:spPr>
          <a:xfrm>
            <a:off x="839788" y="2505075"/>
            <a:ext cx="5157787" cy="3684588"/>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6" name="Plassholder for innhold 5"/>
          <p:cNvSpPr>
            <a:spLocks noGrp="1"/>
          </p:cNvSpPr>
          <p:nvPr>
            <p:ph sz="quarter" idx="4"/>
          </p:nvPr>
        </p:nvSpPr>
        <p:spPr>
          <a:xfrm>
            <a:off x="6172200" y="2505075"/>
            <a:ext cx="5183188" cy="3684588"/>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7" name="Plassholder for dato 6"/>
          <p:cNvSpPr>
            <a:spLocks noGrp="1"/>
          </p:cNvSpPr>
          <p:nvPr>
            <p:ph type="dt" sz="half" idx="10"/>
          </p:nvPr>
        </p:nvSpPr>
        <p:spPr/>
        <p:txBody>
          <a:bodyPr/>
          <a:lstStyle/>
          <a:p>
            <a:fld id="{8DD840EB-3062-49BD-B3B7-AA4BDE691E5B}" type="datetimeFigureOut">
              <a:rPr lang="nb-NO" smtClean="0"/>
              <a:t>21.06.2017</a:t>
            </a:fld>
            <a:endParaRPr lang="nb-NO"/>
          </a:p>
        </p:txBody>
      </p:sp>
      <p:sp>
        <p:nvSpPr>
          <p:cNvPr id="8" name="Plassholder for bunntekst 7"/>
          <p:cNvSpPr>
            <a:spLocks noGrp="1"/>
          </p:cNvSpPr>
          <p:nvPr>
            <p:ph type="ftr" sz="quarter" idx="11"/>
          </p:nvPr>
        </p:nvSpPr>
        <p:spPr/>
        <p:txBody>
          <a:bodyPr/>
          <a:lstStyle/>
          <a:p>
            <a:endParaRPr lang="nb-NO"/>
          </a:p>
        </p:txBody>
      </p:sp>
      <p:sp>
        <p:nvSpPr>
          <p:cNvPr id="9" name="Plassholder for lysbildenummer 8"/>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4262159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dato 2"/>
          <p:cNvSpPr>
            <a:spLocks noGrp="1"/>
          </p:cNvSpPr>
          <p:nvPr>
            <p:ph type="dt" sz="half" idx="10"/>
          </p:nvPr>
        </p:nvSpPr>
        <p:spPr/>
        <p:txBody>
          <a:bodyPr/>
          <a:lstStyle/>
          <a:p>
            <a:fld id="{8DD840EB-3062-49BD-B3B7-AA4BDE691E5B}" type="datetimeFigureOut">
              <a:rPr lang="nb-NO" smtClean="0"/>
              <a:t>21.06.2017</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715906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8DD840EB-3062-49BD-B3B7-AA4BDE691E5B}" type="datetimeFigureOut">
              <a:rPr lang="nb-NO" smtClean="0"/>
              <a:t>21.06.2017</a:t>
            </a:fld>
            <a:endParaRPr lang="nb-NO"/>
          </a:p>
        </p:txBody>
      </p:sp>
      <p:sp>
        <p:nvSpPr>
          <p:cNvPr id="3" name="Plassholder for bunntekst 2"/>
          <p:cNvSpPr>
            <a:spLocks noGrp="1"/>
          </p:cNvSpPr>
          <p:nvPr>
            <p:ph type="ftr" sz="quarter" idx="11"/>
          </p:nvPr>
        </p:nvSpPr>
        <p:spPr/>
        <p:txBody>
          <a:bodyPr/>
          <a:lstStyle/>
          <a:p>
            <a:endParaRPr lang="nb-NO"/>
          </a:p>
        </p:txBody>
      </p:sp>
      <p:sp>
        <p:nvSpPr>
          <p:cNvPr id="4" name="Plassholder for lysbildenummer 3"/>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3801482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smtClean="0"/>
              <a:t>Klikk for å redigere tittelstil</a:t>
            </a:r>
            <a:endParaRPr lang="nb-NO"/>
          </a:p>
        </p:txBody>
      </p:sp>
      <p:sp>
        <p:nvSpPr>
          <p:cNvPr id="3" name="Plassholder for innhol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fld id="{8DD840EB-3062-49BD-B3B7-AA4BDE691E5B}" type="datetimeFigureOut">
              <a:rPr lang="nb-NO" smtClean="0"/>
              <a:t>21.06.2017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461412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smtClean="0"/>
              <a:t>Klikk for å redigere tittelstil</a:t>
            </a:r>
            <a:endParaRPr lang="nb-NO"/>
          </a:p>
        </p:txBody>
      </p:sp>
      <p:sp>
        <p:nvSpPr>
          <p:cNvPr id="3" name="Plassholder for bild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fld id="{8DD840EB-3062-49BD-B3B7-AA4BDE691E5B}" type="datetimeFigureOut">
              <a:rPr lang="nb-NO" smtClean="0"/>
              <a:t>21.06.2017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731425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smtClean="0"/>
              <a:t>Klikk for å redigere tittelstil</a:t>
            </a:r>
            <a:endParaRPr lang="nb-NO"/>
          </a:p>
        </p:txBody>
      </p:sp>
      <p:sp>
        <p:nvSpPr>
          <p:cNvPr id="3" name="Plassholder f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D840EB-3062-49BD-B3B7-AA4BDE691E5B}" type="datetimeFigureOut">
              <a:rPr lang="nb-NO" smtClean="0"/>
              <a:t>21.06.2017</a:t>
            </a:fld>
            <a:endParaRPr lang="nb-NO"/>
          </a:p>
        </p:txBody>
      </p:sp>
      <p:sp>
        <p:nvSpPr>
          <p:cNvPr id="5" name="Plassholder for bunn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Plassholder for lysbilde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1D35C1-A804-4A93-985E-51BD2B720080}" type="slidenum">
              <a:rPr lang="nb-NO" smtClean="0"/>
              <a:t>‹#›</a:t>
            </a:fld>
            <a:endParaRPr lang="nb-NO"/>
          </a:p>
        </p:txBody>
      </p:sp>
    </p:spTree>
    <p:extLst>
      <p:ext uri="{BB962C8B-B14F-4D97-AF65-F5344CB8AC3E}">
        <p14:creationId xmlns:p14="http://schemas.microsoft.com/office/powerpoint/2010/main" val="4125379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p:txBody>
          <a:bodyPr/>
          <a:lstStyle/>
          <a:p>
            <a:r>
              <a:rPr lang="nb-NO" smtClean="0"/>
              <a:t>7 Marked, valg og informasjon</a:t>
            </a:r>
            <a:endParaRPr lang="nb-NO" dirty="0"/>
          </a:p>
        </p:txBody>
      </p:sp>
      <p:sp>
        <p:nvSpPr>
          <p:cNvPr id="3" name="Undertittel 2"/>
          <p:cNvSpPr>
            <a:spLocks noGrp="1"/>
          </p:cNvSpPr>
          <p:nvPr>
            <p:ph type="subTitle" idx="1"/>
          </p:nvPr>
        </p:nvSpPr>
        <p:spPr/>
        <p:txBody>
          <a:bodyPr/>
          <a:lstStyle/>
          <a:p>
            <a:endParaRPr lang="nb-NO"/>
          </a:p>
        </p:txBody>
      </p:sp>
    </p:spTree>
    <p:extLst>
      <p:ext uri="{BB962C8B-B14F-4D97-AF65-F5344CB8AC3E}">
        <p14:creationId xmlns:p14="http://schemas.microsoft.com/office/powerpoint/2010/main" val="1924150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7 Marked, valg og informasjon</a:t>
            </a:r>
            <a:endParaRPr lang="nb-NO" dirty="0"/>
          </a:p>
        </p:txBody>
      </p:sp>
      <p:sp>
        <p:nvSpPr>
          <p:cNvPr id="3" name="Plassholder for innhold 2"/>
          <p:cNvSpPr>
            <a:spLocks noGrp="1"/>
          </p:cNvSpPr>
          <p:nvPr>
            <p:ph idx="1"/>
          </p:nvPr>
        </p:nvSpPr>
        <p:spPr/>
        <p:txBody>
          <a:bodyPr/>
          <a:lstStyle/>
          <a:p>
            <a:r>
              <a:rPr lang="nb-NO" dirty="0" smtClean="0"/>
              <a:t>Vann er nyttig, diamantsmykker er ikke så nyttig. </a:t>
            </a:r>
            <a:r>
              <a:rPr lang="nb-NO" i="1" dirty="0" smtClean="0"/>
              <a:t>Hvorfor er vann likevel billig og diamanter dyre?</a:t>
            </a:r>
          </a:p>
          <a:p>
            <a:pPr lvl="1"/>
            <a:r>
              <a:rPr lang="nb-NO" dirty="0" smtClean="0"/>
              <a:t>Diamant-vann-paradokset</a:t>
            </a:r>
          </a:p>
          <a:p>
            <a:r>
              <a:rPr lang="nb-NO" dirty="0" smtClean="0"/>
              <a:t>Finnes det lignende paradoks innen eiendom?</a:t>
            </a:r>
          </a:p>
          <a:p>
            <a:pPr lvl="1"/>
            <a:r>
              <a:rPr lang="nb-NO" dirty="0" smtClean="0"/>
              <a:t>Der sjeldne egenskaper – som ikke egentlig er så veldig «nyttige» får likevel høy verdi</a:t>
            </a:r>
          </a:p>
          <a:p>
            <a:pPr lvl="1"/>
            <a:r>
              <a:rPr lang="nb-NO" dirty="0" smtClean="0"/>
              <a:t>Vanlige egenskaper med høy «nytte» har lav verdi</a:t>
            </a:r>
            <a:endParaRPr lang="nb-NO" dirty="0"/>
          </a:p>
        </p:txBody>
      </p:sp>
    </p:spTree>
    <p:extLst>
      <p:ext uri="{BB962C8B-B14F-4D97-AF65-F5344CB8AC3E}">
        <p14:creationId xmlns:p14="http://schemas.microsoft.com/office/powerpoint/2010/main" val="34402108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Preferanser</a:t>
            </a:r>
            <a:endParaRPr lang="nb-NO" dirty="0"/>
          </a:p>
        </p:txBody>
      </p:sp>
      <p:sp>
        <p:nvSpPr>
          <p:cNvPr id="3" name="Plassholder for innhold 2"/>
          <p:cNvSpPr>
            <a:spLocks noGrp="1"/>
          </p:cNvSpPr>
          <p:nvPr>
            <p:ph idx="1"/>
          </p:nvPr>
        </p:nvSpPr>
        <p:spPr/>
        <p:txBody>
          <a:bodyPr/>
          <a:lstStyle/>
          <a:p>
            <a:r>
              <a:rPr lang="nb-NO" dirty="0" smtClean="0"/>
              <a:t>At vi </a:t>
            </a:r>
            <a:r>
              <a:rPr lang="nb-NO" dirty="0"/>
              <a:t>foretrekker </a:t>
            </a:r>
            <a:r>
              <a:rPr lang="nb-NO" dirty="0" smtClean="0"/>
              <a:t>noe framfor </a:t>
            </a:r>
            <a:r>
              <a:rPr lang="nb-NO" dirty="0"/>
              <a:t>noe </a:t>
            </a:r>
            <a:r>
              <a:rPr lang="nb-NO" dirty="0" smtClean="0"/>
              <a:t>annet</a:t>
            </a:r>
          </a:p>
          <a:p>
            <a:pPr lvl="1"/>
            <a:r>
              <a:rPr lang="nb-NO" dirty="0" smtClean="0"/>
              <a:t>Jf. engelsk «</a:t>
            </a:r>
            <a:r>
              <a:rPr lang="nb-NO" i="1" dirty="0" err="1" smtClean="0"/>
              <a:t>prefer</a:t>
            </a:r>
            <a:r>
              <a:rPr lang="nb-NO" dirty="0" smtClean="0"/>
              <a:t>»</a:t>
            </a:r>
          </a:p>
          <a:p>
            <a:r>
              <a:rPr lang="nb-NO" dirty="0" smtClean="0"/>
              <a:t>Varierer fra person til person </a:t>
            </a:r>
          </a:p>
          <a:p>
            <a:pPr lvl="1"/>
            <a:r>
              <a:rPr lang="nb-NO" dirty="0" smtClean="0"/>
              <a:t>Ikke la egne preferanser styre verdivurderingen!</a:t>
            </a:r>
          </a:p>
          <a:p>
            <a:r>
              <a:rPr lang="nb-NO" dirty="0" smtClean="0"/>
              <a:t>Endres over tid</a:t>
            </a:r>
          </a:p>
          <a:p>
            <a:pPr lvl="1"/>
            <a:r>
              <a:rPr lang="nb-NO" dirty="0" smtClean="0"/>
              <a:t>Klar økning i preferansene for bo sentralt side år 2000</a:t>
            </a:r>
          </a:p>
          <a:p>
            <a:r>
              <a:rPr lang="nb-NO" dirty="0" smtClean="0"/>
              <a:t>Varierer med segment</a:t>
            </a:r>
          </a:p>
          <a:p>
            <a:pPr lvl="1"/>
            <a:r>
              <a:rPr lang="nb-NO" dirty="0" smtClean="0"/>
              <a:t>Sjarmerende eller tungvint? Herskapelig eller harry? Spennende eller upraktisk? Markedet bestemmer.</a:t>
            </a:r>
            <a:endParaRPr lang="nb-NO" dirty="0"/>
          </a:p>
        </p:txBody>
      </p:sp>
    </p:spTree>
    <p:extLst>
      <p:ext uri="{BB962C8B-B14F-4D97-AF65-F5344CB8AC3E}">
        <p14:creationId xmlns:p14="http://schemas.microsoft.com/office/powerpoint/2010/main" val="31529412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Informasjon</a:t>
            </a:r>
            <a:endParaRPr lang="nb-NO" dirty="0"/>
          </a:p>
        </p:txBody>
      </p:sp>
      <p:sp>
        <p:nvSpPr>
          <p:cNvPr id="3" name="Plassholder for innhold 2"/>
          <p:cNvSpPr>
            <a:spLocks noGrp="1"/>
          </p:cNvSpPr>
          <p:nvPr>
            <p:ph idx="1"/>
          </p:nvPr>
        </p:nvSpPr>
        <p:spPr/>
        <p:txBody>
          <a:bodyPr/>
          <a:lstStyle/>
          <a:p>
            <a:r>
              <a:rPr lang="nb-NO" i="1" dirty="0"/>
              <a:t>Hvis mennesker definerer situasjoner som virkelige, blir de virkelige i sine konsekvenser. </a:t>
            </a:r>
          </a:p>
          <a:p>
            <a:pPr lvl="1"/>
            <a:r>
              <a:rPr lang="nb-NO" dirty="0" smtClean="0"/>
              <a:t>Thomas-teoremet</a:t>
            </a:r>
          </a:p>
          <a:p>
            <a:pPr lvl="1"/>
            <a:r>
              <a:rPr lang="nb-NO" dirty="0" smtClean="0"/>
              <a:t>Vi må velge </a:t>
            </a:r>
            <a:r>
              <a:rPr lang="nb-NO" dirty="0"/>
              <a:t>på grunnlag av hva vi </a:t>
            </a:r>
            <a:r>
              <a:rPr lang="nb-NO" i="1" dirty="0"/>
              <a:t>tror</a:t>
            </a:r>
            <a:r>
              <a:rPr lang="nb-NO" dirty="0"/>
              <a:t>. Vi kan ikke vite hva som er, eller vil bli «</a:t>
            </a:r>
            <a:r>
              <a:rPr lang="nb-NO" i="1" dirty="0"/>
              <a:t>sant</a:t>
            </a:r>
            <a:r>
              <a:rPr lang="nb-NO" dirty="0"/>
              <a:t>» eller «</a:t>
            </a:r>
            <a:r>
              <a:rPr lang="nb-NO" i="1" dirty="0"/>
              <a:t>virkelig</a:t>
            </a:r>
            <a:r>
              <a:rPr lang="nb-NO" dirty="0" smtClean="0"/>
              <a:t>»</a:t>
            </a:r>
          </a:p>
          <a:p>
            <a:pPr lvl="1"/>
            <a:r>
              <a:rPr lang="nb-NO" i="1" dirty="0" smtClean="0"/>
              <a:t>Tror</a:t>
            </a:r>
            <a:r>
              <a:rPr lang="nb-NO" dirty="0" smtClean="0"/>
              <a:t> vi badet bare trenger et kr 20 000-vedlikehold, legger vi inn bud i forhold til det</a:t>
            </a:r>
          </a:p>
          <a:p>
            <a:pPr lvl="2"/>
            <a:r>
              <a:rPr lang="nb-NO" dirty="0" smtClean="0"/>
              <a:t>Selv om en fagmann umiddelbart ville forstått at det er absolutt nødvendig med en kr 200 000 oppgradering</a:t>
            </a:r>
          </a:p>
          <a:p>
            <a:pPr lvl="1"/>
            <a:r>
              <a:rPr lang="nb-NO" dirty="0" smtClean="0"/>
              <a:t>Vi starter på «gjennomsnittet»; det «normale»</a:t>
            </a:r>
          </a:p>
        </p:txBody>
      </p:sp>
    </p:spTree>
    <p:extLst>
      <p:ext uri="{BB962C8B-B14F-4D97-AF65-F5344CB8AC3E}">
        <p14:creationId xmlns:p14="http://schemas.microsoft.com/office/powerpoint/2010/main" val="14258932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normAutofit fontScale="90000"/>
          </a:bodyPr>
          <a:lstStyle/>
          <a:p>
            <a:r>
              <a:rPr lang="nb-NO" dirty="0" smtClean="0"/>
              <a:t>Feil vurdering presser opp prisene på dårlige objekter mer enn det presser prisene ned på de gode</a:t>
            </a:r>
            <a:endParaRPr lang="nb-NO" dirty="0"/>
          </a:p>
        </p:txBody>
      </p:sp>
      <p:pic>
        <p:nvPicPr>
          <p:cNvPr id="4" name="Plassholder for innhold 3"/>
          <p:cNvPicPr>
            <a:picLocks noGrp="1" noChangeAspect="1"/>
          </p:cNvPicPr>
          <p:nvPr>
            <p:ph idx="1"/>
          </p:nvPr>
        </p:nvPicPr>
        <p:blipFill>
          <a:blip r:embed="rId3"/>
          <a:stretch>
            <a:fillRect/>
          </a:stretch>
        </p:blipFill>
        <p:spPr>
          <a:xfrm>
            <a:off x="2583328" y="1825625"/>
            <a:ext cx="7025344" cy="4351338"/>
          </a:xfrm>
          <a:prstGeom prst="rect">
            <a:avLst/>
          </a:prstGeom>
        </p:spPr>
      </p:pic>
    </p:spTree>
    <p:extLst>
      <p:ext uri="{BB962C8B-B14F-4D97-AF65-F5344CB8AC3E}">
        <p14:creationId xmlns:p14="http://schemas.microsoft.com/office/powerpoint/2010/main" val="8334987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Markedsordning</a:t>
            </a:r>
            <a:endParaRPr lang="nb-NO" dirty="0"/>
          </a:p>
        </p:txBody>
      </p:sp>
      <p:sp>
        <p:nvSpPr>
          <p:cNvPr id="3" name="Plassholder for innhold 2"/>
          <p:cNvSpPr>
            <a:spLocks noGrp="1"/>
          </p:cNvSpPr>
          <p:nvPr>
            <p:ph idx="1"/>
          </p:nvPr>
        </p:nvSpPr>
        <p:spPr/>
        <p:txBody>
          <a:bodyPr/>
          <a:lstStyle/>
          <a:p>
            <a:r>
              <a:rPr lang="nb-NO" dirty="0" smtClean="0"/>
              <a:t>Vanligvis auksjon i bruktmarkedet</a:t>
            </a:r>
          </a:p>
          <a:p>
            <a:r>
              <a:rPr lang="nb-NO" dirty="0" smtClean="0"/>
              <a:t>Vanligvis fastpris i prosjektmarkedet (bolig, hytter)</a:t>
            </a:r>
          </a:p>
          <a:p>
            <a:pPr lvl="1"/>
            <a:r>
              <a:rPr lang="nb-NO" dirty="0" smtClean="0"/>
              <a:t>Økt tendens til budgivning ved flere interessenter</a:t>
            </a:r>
          </a:p>
          <a:p>
            <a:r>
              <a:rPr lang="nb-NO" dirty="0" smtClean="0"/>
              <a:t>Bruktmarkedet: Raske budrunder, lite anledning til undersøkelser</a:t>
            </a:r>
          </a:p>
          <a:p>
            <a:r>
              <a:rPr lang="nb-NO" dirty="0" smtClean="0"/>
              <a:t>Due </a:t>
            </a:r>
            <a:r>
              <a:rPr lang="nb-NO" dirty="0"/>
              <a:t>diligence </a:t>
            </a:r>
            <a:r>
              <a:rPr lang="nb-NO" dirty="0" smtClean="0"/>
              <a:t>(DD; aktsomhetsgjennomgang) bare på næringseiendom</a:t>
            </a:r>
            <a:endParaRPr lang="nb-NO" dirty="0"/>
          </a:p>
        </p:txBody>
      </p:sp>
    </p:spTree>
    <p:extLst>
      <p:ext uri="{BB962C8B-B14F-4D97-AF65-F5344CB8AC3E}">
        <p14:creationId xmlns:p14="http://schemas.microsoft.com/office/powerpoint/2010/main" val="16575293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Budrunder i hhv. velfungerende og tynt marked. Variasjon i priser</a:t>
            </a:r>
            <a:endParaRPr lang="nb-NO" dirty="0"/>
          </a:p>
        </p:txBody>
      </p:sp>
      <p:pic>
        <p:nvPicPr>
          <p:cNvPr id="7" name="Plassholder for innhold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04307" y="1763251"/>
            <a:ext cx="7886700" cy="2420865"/>
          </a:xfrm>
        </p:spPr>
      </p:pic>
      <p:pic>
        <p:nvPicPr>
          <p:cNvPr id="8" name="Bild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04307" y="4256677"/>
            <a:ext cx="7867767" cy="2396673"/>
          </a:xfrm>
          <a:prstGeom prst="rect">
            <a:avLst/>
          </a:prstGeom>
        </p:spPr>
      </p:pic>
    </p:spTree>
    <p:extLst>
      <p:ext uri="{BB962C8B-B14F-4D97-AF65-F5344CB8AC3E}">
        <p14:creationId xmlns:p14="http://schemas.microsoft.com/office/powerpoint/2010/main" val="19198764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Budrunder i tynne markeder – tilfeldig pris. Vestre </a:t>
            </a:r>
            <a:r>
              <a:rPr lang="nb-NO" dirty="0" err="1" smtClean="0"/>
              <a:t>Vollane</a:t>
            </a:r>
            <a:endParaRPr lang="nb-NO" dirty="0"/>
          </a:p>
        </p:txBody>
      </p:sp>
      <p:pic>
        <p:nvPicPr>
          <p:cNvPr id="4" name="Plassholder for innhold 3"/>
          <p:cNvPicPr>
            <a:picLocks noGrp="1" noChangeAspect="1"/>
          </p:cNvPicPr>
          <p:nvPr>
            <p:ph idx="1"/>
          </p:nvPr>
        </p:nvPicPr>
        <p:blipFill>
          <a:blip r:embed="rId3"/>
          <a:stretch>
            <a:fillRect/>
          </a:stretch>
        </p:blipFill>
        <p:spPr>
          <a:xfrm>
            <a:off x="2152650" y="1990262"/>
            <a:ext cx="7886700" cy="4022064"/>
          </a:xfrm>
          <a:prstGeom prst="rect">
            <a:avLst/>
          </a:prstGeom>
        </p:spPr>
      </p:pic>
    </p:spTree>
    <p:extLst>
      <p:ext uri="{BB962C8B-B14F-4D97-AF65-F5344CB8AC3E}">
        <p14:creationId xmlns:p14="http://schemas.microsoft.com/office/powerpoint/2010/main" val="33691334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483</Words>
  <Application>Microsoft Office PowerPoint</Application>
  <PresentationFormat>Widescreen</PresentationFormat>
  <Paragraphs>38</Paragraphs>
  <Slides>8</Slides>
  <Notes>3</Notes>
  <HiddenSlides>0</HiddenSlides>
  <MMClips>0</MMClips>
  <ScaleCrop>false</ScaleCrop>
  <HeadingPairs>
    <vt:vector size="6" baseType="variant">
      <vt:variant>
        <vt:lpstr>Brukte skrifter</vt:lpstr>
      </vt:variant>
      <vt:variant>
        <vt:i4>3</vt:i4>
      </vt:variant>
      <vt:variant>
        <vt:lpstr>Tema</vt:lpstr>
      </vt:variant>
      <vt:variant>
        <vt:i4>1</vt:i4>
      </vt:variant>
      <vt:variant>
        <vt:lpstr>Lysbildetitler</vt:lpstr>
      </vt:variant>
      <vt:variant>
        <vt:i4>8</vt:i4>
      </vt:variant>
    </vt:vector>
  </HeadingPairs>
  <TitlesOfParts>
    <vt:vector size="12" baseType="lpstr">
      <vt:lpstr>Arial</vt:lpstr>
      <vt:lpstr>Calibri</vt:lpstr>
      <vt:lpstr>Calibri Light</vt:lpstr>
      <vt:lpstr>Office-tema</vt:lpstr>
      <vt:lpstr>7 Marked, valg og informasjon</vt:lpstr>
      <vt:lpstr>7 Marked, valg og informasjon</vt:lpstr>
      <vt:lpstr>Preferanser</vt:lpstr>
      <vt:lpstr>Informasjon</vt:lpstr>
      <vt:lpstr>Feil vurdering presser opp prisene på dårlige objekter mer enn det presser prisene ned på de gode</vt:lpstr>
      <vt:lpstr>Markedsordning</vt:lpstr>
      <vt:lpstr>Budrunder i hhv. velfungerende og tynt marked. Variasjon i priser</vt:lpstr>
      <vt:lpstr>Budrunder i tynne markeder – tilfeldig pris. Vestre Vollane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Sammenligningsmetoden</dc:title>
  <dc:creator>Sølve Bærug</dc:creator>
  <cp:lastModifiedBy>Sølve Bærug</cp:lastModifiedBy>
  <cp:revision>10</cp:revision>
  <dcterms:created xsi:type="dcterms:W3CDTF">2017-06-21T06:35:29Z</dcterms:created>
  <dcterms:modified xsi:type="dcterms:W3CDTF">2017-06-21T06:41:53Z</dcterms:modified>
</cp:coreProperties>
</file>